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11 </a:t>
            </a:r>
            <a:endParaRPr lang="en-US" dirty="0" smtClean="0"/>
          </a:p>
          <a:p>
            <a:r>
              <a:rPr lang="en-US" b="1" cap="small"/>
              <a:t>The Budget Document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77" y="365125"/>
            <a:ext cx="11461315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Table 11.4 Seattle, Washington, Capital Budget (excerpt)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6511" y="1164528"/>
            <a:ext cx="9615878" cy="506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374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are four basic budget levels:</a:t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57761" y="1130426"/>
            <a:ext cx="1083501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457200" lvl="0" indent="-34290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"/>
              <a:tabLst>
                <a:tab pos="228600" algn="l"/>
                <a:tab pos="640080" algn="l"/>
                <a:tab pos="1371600" algn="l"/>
              </a:tabLs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Lump.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At this level, funding is shown for the whole department or agency or is divided between personnel and nonpersonnel.</a:t>
            </a:r>
          </a:p>
          <a:p>
            <a:pPr marL="342900" marR="45720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"/>
              <a:tabLst>
                <a:tab pos="228600" algn="l"/>
                <a:tab pos="640080" algn="l"/>
                <a:tab pos="1371600" algn="l"/>
              </a:tabLs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Functional.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At this level, departmental or agency funds are divided among no more than a few broad activities. Each broad group reflects a policy purpose and likely also reflects an organizational division. Funds are assigned to the purpose in lump, or perhaps divided between personnel and nonpersonnel.</a:t>
            </a:r>
          </a:p>
          <a:p>
            <a:pPr marL="342900" marR="457200" lvl="0" indent="-3429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"/>
              <a:tabLst>
                <a:tab pos="228600" algn="l"/>
                <a:tab pos="640080" algn="l"/>
                <a:tab pos="1371600" algn="l"/>
              </a:tabLst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Homogenous activities.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At this level, departmental or agency funds are divided among a large number of homogenous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activities.</a:t>
            </a:r>
          </a:p>
          <a:p>
            <a:pPr marL="342900" marR="457200" lvl="0" indent="-34290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"/>
              <a:tabLst>
                <a:tab pos="228600" algn="l"/>
                <a:tab pos="640080" algn="l"/>
                <a:tab pos="137160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Line item—At this level, departmental or agency funds are demonstrated either by object of expenditure or summarized (grouped) object of expenditure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348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Table 11.5 Town of Ossining Line-Item Budget (excerpt)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401" y="1371600"/>
            <a:ext cx="7815197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425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882" y="365125"/>
            <a:ext cx="5943600" cy="62941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0916" y="365125"/>
            <a:ext cx="2820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Table 11.6 Austin, Texas, Program Budget (excerpt)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57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2482" y="235948"/>
            <a:ext cx="2964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11.1 Austin, Texas, Performance Budget: Litter Abatement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88595"/>
            <a:ext cx="5943600" cy="648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78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A: Table 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835" y="1866377"/>
            <a:ext cx="7360330" cy="499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37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B: Table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722" y="1861425"/>
            <a:ext cx="7906555" cy="499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240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B: Table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99" y="1922483"/>
            <a:ext cx="10155002" cy="506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9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Know </a:t>
            </a:r>
            <a:r>
              <a:rPr lang="en-US" dirty="0"/>
              <a:t>the major parts of a budget document</a:t>
            </a:r>
          </a:p>
          <a:p>
            <a:pPr lvl="0"/>
            <a:r>
              <a:rPr lang="en-US" dirty="0"/>
              <a:t>Find quantitative financial data in a budget document</a:t>
            </a:r>
          </a:p>
          <a:p>
            <a:pPr lvl="0"/>
            <a:r>
              <a:rPr lang="en-US" dirty="0"/>
              <a:t>Use textual information in a budget to understand the purposes of activities proposed</a:t>
            </a:r>
          </a:p>
          <a:p>
            <a:pPr lvl="0"/>
            <a:r>
              <a:rPr lang="en-US" dirty="0"/>
              <a:t>Identify the type of budget</a:t>
            </a:r>
          </a:p>
          <a:p>
            <a:pPr lvl="0"/>
            <a:r>
              <a:rPr lang="en-US" dirty="0"/>
              <a:t>Determine how useful the information provided in a budget is</a:t>
            </a:r>
          </a:p>
          <a:p>
            <a:pPr lvl="0"/>
            <a:r>
              <a:rPr lang="en-US" dirty="0"/>
              <a:t>Distinguish between a budget and a proposed appropriation law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347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Box 11.1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9807" y="1399740"/>
            <a:ext cx="6251969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2395" y="6501008"/>
            <a:ext cx="240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Entire text on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21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744"/>
            <a:ext cx="5874708" cy="59438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844"/>
          <a:stretch/>
        </p:blipFill>
        <p:spPr>
          <a:xfrm>
            <a:off x="6090841" y="275573"/>
            <a:ext cx="5960046" cy="65824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7" y="5809555"/>
            <a:ext cx="5706194" cy="7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119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513" y="100208"/>
            <a:ext cx="6726476" cy="67577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2893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685800" algn="l"/>
                <a:tab pos="2057400" algn="l"/>
                <a:tab pos="3657600" algn="l"/>
                <a:tab pos="3771900" algn="l"/>
                <a:tab pos="508635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Table 11.1 New York City Aggregate Budget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726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4769" y="1290182"/>
            <a:ext cx="7702462" cy="5036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Box 11.2 Chicago Budget Message (excerpt)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17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93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11.2 Topeka, Kansas, Detailed Schedule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2203" y="1027906"/>
            <a:ext cx="8967593" cy="556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43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11.3 Austin, Texas, Budget Changes (excerpt)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97" y="1164595"/>
            <a:ext cx="7965509" cy="561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16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293</Words>
  <Application>Microsoft Office PowerPoint</Application>
  <PresentationFormat>Widescreen</PresentationFormat>
  <Paragraphs>28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Times New Roman</vt:lpstr>
      <vt:lpstr>Office Theme</vt:lpstr>
      <vt:lpstr>Budget Tools 2nd Ed.</vt:lpstr>
      <vt:lpstr>Learning Objectives: </vt:lpstr>
      <vt:lpstr>Beginning of Box 11.1</vt:lpstr>
      <vt:lpstr>PowerPoint Presentation</vt:lpstr>
      <vt:lpstr>PowerPoint Presentation</vt:lpstr>
      <vt:lpstr>Box 11.2 Chicago Budget Message (excerpt) </vt:lpstr>
      <vt:lpstr>PowerPoint Presentation</vt:lpstr>
      <vt:lpstr>Table 11.2 Topeka, Kansas, Detailed Schedule </vt:lpstr>
      <vt:lpstr>Table 11.3 Austin, Texas, Budget Changes (excerpt) </vt:lpstr>
      <vt:lpstr>Table 11.4 Seattle, Washington, Capital Budget (excerpt) </vt:lpstr>
      <vt:lpstr>There are four basic budget levels: </vt:lpstr>
      <vt:lpstr>Table 11.5 Town of Ossining Line-Item Budget (excerpt) </vt:lpstr>
      <vt:lpstr>PowerPoint Presentation</vt:lpstr>
      <vt:lpstr>PowerPoint Presentation</vt:lpstr>
      <vt:lpstr>Appendix A: Table 1</vt:lpstr>
      <vt:lpstr>Appendix B: Table</vt:lpstr>
      <vt:lpstr>Appendix B: Table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15</cp:revision>
  <dcterms:created xsi:type="dcterms:W3CDTF">2014-08-08T22:51:06Z</dcterms:created>
  <dcterms:modified xsi:type="dcterms:W3CDTF">2014-08-09T19:53:34Z</dcterms:modified>
</cp:coreProperties>
</file>